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1129" r:id="rId2"/>
    <p:sldId id="1146" r:id="rId3"/>
    <p:sldId id="1137" r:id="rId4"/>
    <p:sldId id="1149" r:id="rId5"/>
    <p:sldId id="1150" r:id="rId6"/>
    <p:sldId id="1131" r:id="rId7"/>
    <p:sldId id="1132" r:id="rId8"/>
    <p:sldId id="1133" r:id="rId9"/>
    <p:sldId id="1144" r:id="rId10"/>
    <p:sldId id="1134" r:id="rId11"/>
    <p:sldId id="1145" r:id="rId12"/>
    <p:sldId id="1151" r:id="rId13"/>
    <p:sldId id="1152" r:id="rId14"/>
    <p:sldId id="1147" r:id="rId15"/>
    <p:sldId id="1148" r:id="rId16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3333FF"/>
    <a:srgbClr val="0000FF"/>
    <a:srgbClr val="FFFF99"/>
    <a:srgbClr val="D6FA20"/>
    <a:srgbClr val="FF9999"/>
    <a:srgbClr val="FFFFCC"/>
    <a:srgbClr val="C0C0C0"/>
    <a:srgbClr val="969696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26" autoAdjust="0"/>
    <p:restoredTop sz="85863" autoAdjust="0"/>
  </p:normalViewPr>
  <p:slideViewPr>
    <p:cSldViewPr>
      <p:cViewPr>
        <p:scale>
          <a:sx n="80" d="100"/>
          <a:sy n="80" d="100"/>
        </p:scale>
        <p:origin x="-380" y="-60"/>
      </p:cViewPr>
      <p:guideLst>
        <p:guide orient="horz" pos="324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2014/10/21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30152" y="1412776"/>
            <a:ext cx="8174296" cy="1913384"/>
          </a:xfrm>
        </p:spPr>
        <p:txBody>
          <a:bodyPr>
            <a:no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sz="3600" dirty="0" smtClean="0">
                <a:latin typeface="Calibri" pitchFamily="34" charset="0"/>
              </a:rPr>
              <a:t/>
            </a:r>
            <a:br>
              <a:rPr lang="en-US" altLang="zh-TW" sz="3600" dirty="0" smtClean="0">
                <a:latin typeface="Calibri" pitchFamily="34" charset="0"/>
              </a:rPr>
            </a:br>
            <a:r>
              <a:rPr lang="en-US" altLang="zh-TW" sz="3600" dirty="0" smtClean="0">
                <a:latin typeface="Calibri" pitchFamily="34" charset="0"/>
              </a:rPr>
              <a:t>Centralized </a:t>
            </a:r>
            <a:r>
              <a:rPr lang="en-US" altLang="zh-TW" sz="3600" dirty="0" smtClean="0">
                <a:latin typeface="Calibri" pitchFamily="34" charset="0"/>
              </a:rPr>
              <a:t>Texture-Depth </a:t>
            </a:r>
            <a:r>
              <a:rPr lang="en-US" altLang="zh-TW" sz="3600" dirty="0">
                <a:latin typeface="Calibri" pitchFamily="34" charset="0"/>
              </a:rPr>
              <a:t>Packing (</a:t>
            </a:r>
            <a:r>
              <a:rPr lang="en-US" altLang="zh-TW" sz="3600" dirty="0" smtClean="0">
                <a:latin typeface="Calibri" pitchFamily="34" charset="0"/>
              </a:rPr>
              <a:t>CTDP</a:t>
            </a:r>
            <a:r>
              <a:rPr lang="en-US" altLang="zh-TW" sz="3600" dirty="0">
                <a:latin typeface="Calibri" pitchFamily="34" charset="0"/>
              </a:rPr>
              <a:t>) </a:t>
            </a:r>
            <a:r>
              <a:rPr lang="en-US" altLang="zh-TW" sz="3600" dirty="0" smtClean="0">
                <a:latin typeface="Calibri" pitchFamily="34" charset="0"/>
              </a:rPr>
              <a:t>SEI Message Syntax</a:t>
            </a:r>
            <a:br>
              <a:rPr lang="en-US" altLang="zh-TW" sz="3600" dirty="0" smtClean="0">
                <a:latin typeface="Calibri" pitchFamily="34" charset="0"/>
              </a:rPr>
            </a:br>
            <a:r>
              <a:rPr lang="en-US" altLang="zh-TW" sz="3600" dirty="0" smtClean="0">
                <a:latin typeface="Calibri" pitchFamily="34" charset="0"/>
              </a:rPr>
              <a:t>(A Revision of JCT-S0031)</a:t>
            </a:r>
            <a:endParaRPr lang="en-US" altLang="zh-TW" sz="3600" dirty="0">
              <a:latin typeface="Calibri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23528" y="4221088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</p:spTree>
    <p:extLst>
      <p:ext uri="{BB962C8B-B14F-4D97-AF65-F5344CB8AC3E}">
        <p14:creationId xmlns:p14="http://schemas.microsoft.com/office/powerpoint/2010/main" val="232445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texture_samping_type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sampling 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X‑3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916355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bilinear method to downscale the vertical or horizontal resolution of </a:t>
                      </a: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texture </a:t>
                      </a: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frame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725144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400" dirty="0"/>
              <a:t>Values </a:t>
            </a:r>
            <a:r>
              <a:rPr lang="en-CA" altLang="zh-TW" sz="1400" dirty="0" smtClean="0"/>
              <a:t>of  </a:t>
            </a:r>
            <a:r>
              <a:rPr lang="en-US" altLang="zh-TW" sz="1400" dirty="0" err="1" smtClean="0"/>
              <a:t>texture_samping_type</a:t>
            </a:r>
            <a:r>
              <a:rPr lang="en-CA" altLang="zh-TW" sz="1400" dirty="0" smtClean="0"/>
              <a:t> </a:t>
            </a:r>
            <a:r>
              <a:rPr lang="en-CA" altLang="zh-TW" sz="1400" dirty="0"/>
              <a:t>that do not appear in Table </a:t>
            </a:r>
            <a:r>
              <a:rPr lang="en-CA" altLang="zh-TW" sz="1400" dirty="0" smtClean="0"/>
              <a:t>X.3 </a:t>
            </a:r>
            <a:r>
              <a:rPr lang="en-CA" altLang="zh-TW" sz="1400" dirty="0"/>
              <a:t>are reserved for future specification by ITU-T |ISO/IEC and shall not be present in </a:t>
            </a:r>
            <a:r>
              <a:rPr lang="en-CA" altLang="zh-TW" sz="1400" dirty="0" err="1"/>
              <a:t>bitstreams</a:t>
            </a:r>
            <a:r>
              <a:rPr lang="en-CA" altLang="zh-TW" sz="1400" dirty="0"/>
              <a:t> conforming to this version of this Specification. Decoders shall </a:t>
            </a:r>
            <a:r>
              <a:rPr lang="en-CA" altLang="zh-TW" sz="1400" dirty="0" smtClean="0"/>
              <a:t>ignore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centralized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texture-depth 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packing</a:t>
            </a:r>
            <a:r>
              <a:rPr lang="en-CA" altLang="zh-TW" sz="1400" dirty="0" smtClean="0"/>
              <a:t> arrangement </a:t>
            </a:r>
            <a:r>
              <a:rPr lang="en-CA" altLang="zh-TW" sz="1400" dirty="0"/>
              <a:t>SEI messages that contain reserved values of </a:t>
            </a:r>
            <a:r>
              <a:rPr lang="en-CA" altLang="zh-TW" sz="1400" dirty="0" err="1" smtClean="0"/>
              <a:t>texture_sampling_type</a:t>
            </a:r>
            <a:r>
              <a:rPr lang="en-CA" altLang="zh-TW" sz="1400" dirty="0"/>
              <a:t>.</a:t>
            </a:r>
            <a:endParaRPr lang="zh-TW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1187624" y="3212976"/>
            <a:ext cx="6552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200" dirty="0"/>
              <a:t>NOTE </a:t>
            </a:r>
            <a:r>
              <a:rPr lang="en-CA" altLang="zh-TW" sz="1200" dirty="0" smtClean="0"/>
              <a:t>2–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 </a:t>
            </a:r>
            <a:r>
              <a:rPr lang="en-CA" altLang="zh-TW" sz="1200" dirty="0"/>
              <a:t>equal to 1, the value 0 for </a:t>
            </a:r>
            <a:r>
              <a:rPr lang="en-CA" altLang="zh-TW" sz="1200" dirty="0" err="1" smtClean="0"/>
              <a:t>texture_sampling_type</a:t>
            </a:r>
            <a:r>
              <a:rPr lang="en-CA" altLang="zh-TW" sz="1200" dirty="0"/>
              <a:t>, the </a:t>
            </a:r>
            <a:r>
              <a:rPr lang="en-CA" altLang="zh-TW" sz="1200" dirty="0" smtClean="0"/>
              <a:t>texture </a:t>
            </a:r>
            <a:r>
              <a:rPr lang="en-CA" altLang="zh-TW" sz="1200" dirty="0"/>
              <a:t>frame is down scale the vertical resolution by using bilinear method.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 </a:t>
            </a:r>
            <a:r>
              <a:rPr lang="en-CA" altLang="zh-TW" sz="1200" dirty="0"/>
              <a:t>equal to 2, the value 0 for </a:t>
            </a:r>
            <a:r>
              <a:rPr lang="en-CA" altLang="zh-TW" sz="1200" dirty="0" err="1" smtClean="0"/>
              <a:t>texture_sampling_type</a:t>
            </a:r>
            <a:r>
              <a:rPr lang="en-CA" altLang="zh-TW" sz="1200" dirty="0"/>
              <a:t>, the </a:t>
            </a:r>
            <a:r>
              <a:rPr lang="en-CA" altLang="zh-TW" sz="1200" dirty="0" smtClean="0"/>
              <a:t>texture </a:t>
            </a:r>
            <a:r>
              <a:rPr lang="en-CA" altLang="zh-TW" sz="1200" dirty="0"/>
              <a:t>frame is down scaled in the horizontal resolution by using bilinear method.</a:t>
            </a:r>
            <a:endParaRPr lang="zh-TW" altLang="zh-TW" sz="1200" dirty="0"/>
          </a:p>
        </p:txBody>
      </p:sp>
    </p:spTree>
    <p:extLst>
      <p:ext uri="{BB962C8B-B14F-4D97-AF65-F5344CB8AC3E}">
        <p14:creationId xmlns:p14="http://schemas.microsoft.com/office/powerpoint/2010/main" val="267480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X‑4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718764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</a:t>
                      </a:r>
                      <a:r>
                        <a:rPr kumimoji="1" lang="en-CA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using bilinear method to downscale the vertical or horizontal resolution of depth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707141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400" dirty="0"/>
              <a:t>Values of </a:t>
            </a:r>
            <a:r>
              <a:rPr lang="en-US" altLang="zh-TW" sz="1400" dirty="0" err="1" smtClean="0"/>
              <a:t>depth_samping_type</a:t>
            </a:r>
            <a:r>
              <a:rPr lang="en-CA" altLang="zh-TW" sz="1400" dirty="0" smtClean="0"/>
              <a:t> </a:t>
            </a:r>
            <a:r>
              <a:rPr lang="en-CA" altLang="zh-TW" sz="1400" dirty="0"/>
              <a:t>that do not appear in Table </a:t>
            </a:r>
            <a:r>
              <a:rPr lang="en-CA" altLang="zh-TW" sz="1400" dirty="0" smtClean="0"/>
              <a:t>X.4 </a:t>
            </a:r>
            <a:r>
              <a:rPr lang="en-CA" altLang="zh-TW" sz="1400" dirty="0"/>
              <a:t>are reserved for future specification by ITU-T |ISO/IEC and shall not be present in </a:t>
            </a:r>
            <a:r>
              <a:rPr lang="en-CA" altLang="zh-TW" sz="1400" dirty="0" err="1"/>
              <a:t>bitstreams</a:t>
            </a:r>
            <a:r>
              <a:rPr lang="en-CA" altLang="zh-TW" sz="1400" dirty="0"/>
              <a:t> conforming to this version of this Specification. Decoders shall </a:t>
            </a:r>
            <a:r>
              <a:rPr lang="en-CA" altLang="zh-TW" sz="1400" dirty="0" smtClean="0"/>
              <a:t>ignore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texture-depth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packing </a:t>
            </a:r>
            <a:r>
              <a:rPr lang="en-CA" altLang="zh-TW" sz="1400" dirty="0" smtClean="0"/>
              <a:t>arrangement </a:t>
            </a:r>
            <a:r>
              <a:rPr lang="en-CA" altLang="zh-TW" sz="1400" dirty="0"/>
              <a:t>SEI messages that contain reserved values of </a:t>
            </a:r>
            <a:r>
              <a:rPr lang="en-US" altLang="zh-TW" sz="1400" dirty="0" err="1"/>
              <a:t>depth_samping_type</a:t>
            </a:r>
            <a:r>
              <a:rPr lang="en-CA" altLang="zh-TW" sz="1400" dirty="0"/>
              <a:t> .</a:t>
            </a:r>
            <a:endParaRPr lang="zh-TW" altLang="en-US" sz="1400" dirty="0"/>
          </a:p>
        </p:txBody>
      </p:sp>
      <p:sp>
        <p:nvSpPr>
          <p:cNvPr id="4" name="矩形 3"/>
          <p:cNvSpPr/>
          <p:nvPr/>
        </p:nvSpPr>
        <p:spPr>
          <a:xfrm>
            <a:off x="1187624" y="3212976"/>
            <a:ext cx="66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200" dirty="0"/>
              <a:t>NOTE </a:t>
            </a:r>
            <a:r>
              <a:rPr lang="en-CA" altLang="zh-TW" sz="1200" dirty="0" smtClean="0"/>
              <a:t>3–When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equal </a:t>
            </a:r>
            <a:r>
              <a:rPr lang="en-CA" altLang="zh-TW" sz="1200" dirty="0"/>
              <a:t>to </a:t>
            </a:r>
            <a:r>
              <a:rPr lang="en-CA" altLang="zh-TW" sz="1200" dirty="0" smtClean="0"/>
              <a:t>1, </a:t>
            </a:r>
            <a:r>
              <a:rPr lang="en-CA" altLang="zh-TW" sz="1200" dirty="0"/>
              <a:t>the value 0 for </a:t>
            </a:r>
            <a:r>
              <a:rPr lang="en-CA" altLang="zh-TW" sz="1200" dirty="0" err="1"/>
              <a:t>depth_samping_type</a:t>
            </a:r>
            <a:r>
              <a:rPr lang="en-CA" altLang="zh-TW" sz="1200" dirty="0"/>
              <a:t>, the depth frame is down scale the vertical resolution by using bilinear method.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equal </a:t>
            </a:r>
            <a:r>
              <a:rPr lang="en-CA" altLang="zh-TW" sz="1200" dirty="0"/>
              <a:t>to </a:t>
            </a:r>
            <a:r>
              <a:rPr lang="en-CA" altLang="zh-TW" sz="1200" dirty="0" smtClean="0"/>
              <a:t>2, </a:t>
            </a:r>
            <a:r>
              <a:rPr lang="en-CA" altLang="zh-TW" sz="1200" dirty="0"/>
              <a:t>the value 0 for </a:t>
            </a:r>
            <a:r>
              <a:rPr lang="en-CA" altLang="zh-TW" sz="1200" dirty="0" err="1"/>
              <a:t>depth_samping_type</a:t>
            </a:r>
            <a:r>
              <a:rPr lang="en-CA" altLang="zh-TW" sz="1200" dirty="0"/>
              <a:t>, the depth frame is down scale the horizontal resolution by using bilinear method.</a:t>
            </a:r>
            <a:endParaRPr lang="zh-TW" altLang="zh-TW" sz="1200" dirty="0"/>
          </a:p>
        </p:txBody>
      </p:sp>
    </p:spTree>
    <p:extLst>
      <p:ext uri="{BB962C8B-B14F-4D97-AF65-F5344CB8AC3E}">
        <p14:creationId xmlns:p14="http://schemas.microsoft.com/office/powerpoint/2010/main" val="55946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centralized_texture-depth_packing_reserved_byte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91744"/>
          </a:xfrm>
        </p:spPr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centralized_texture-depth_packing_reserved_byte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reserved for future use by ITU-T | ISO/IEC. It is a requirement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bitstreams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conformance that the value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centralized_texture-depth_packing_reserved_byte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shall be equal to 0. All other values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centralized_texture-depth_packing_reserved_byte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are reserved for future use by ITU-T | ISO/IEC. Decoders shall ignore the value of </a:t>
            </a:r>
            <a:r>
              <a:rPr lang="en-GB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centralized_texture-depth_packing_reserved_byte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866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TW" sz="3200" dirty="0" err="1" smtClean="0">
                <a:latin typeface="Calibri" panose="020F0502020204030204" pitchFamily="34" charset="0"/>
              </a:rPr>
              <a:t>centralized_texture-depth_packing_persistence_flag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57536"/>
            <a:ext cx="8229600" cy="4839816"/>
          </a:xfrm>
        </p:spPr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centralized_texture-depth_packing_persistence_flag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specifies the persistence of the 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 </a:t>
            </a:r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GB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centralized_texture-depth_packing_persistence_flag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0 specifies that the centralized </a:t>
            </a:r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 applies to the current decoded frame only.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centralized_texture-depth_packing_persistence_flag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specifies that the centralized </a:t>
            </a:r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 persists in output order until any of the following conditions are true: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A new CVS begins.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The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bitstream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ends.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A frame in an access unit containing a centralized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</a:t>
            </a:r>
            <a:r>
              <a:rPr lang="en-US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 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SEI message with the same value of </a:t>
            </a:r>
            <a:r>
              <a:rPr lang="en-US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centralized_texture-depth_packing_id</a:t>
            </a:r>
            <a:r>
              <a:rPr lang="en-US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output having 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PicOrderCntVal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greater than 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PicOrderCnt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( 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CurrPic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 ).</a:t>
            </a:r>
            <a:endParaRPr lang="zh-TW" altLang="en-US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303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857" y="692497"/>
            <a:ext cx="7775575" cy="576263"/>
          </a:xfrm>
        </p:spPr>
        <p:txBody>
          <a:bodyPr/>
          <a:lstStyle/>
          <a:p>
            <a:r>
              <a:rPr lang="en-US" altLang="zh-TW" sz="3200" b="1" i="0" dirty="0" smtClean="0">
                <a:effectLst/>
                <a:latin typeface="Calibri" pitchFamily="34" charset="0"/>
              </a:rPr>
              <a:t>Conclusions</a:t>
            </a:r>
            <a:endParaRPr lang="en-US" altLang="zh-TW" sz="3200" b="1" i="0" dirty="0">
              <a:effectLst/>
              <a:latin typeface="Calibri" pitchFamily="34" charset="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457200" y="1484784"/>
            <a:ext cx="8147248" cy="4839816"/>
          </a:xfrm>
          <a:prstGeom prst="rect">
            <a:avLst/>
          </a:prstGeom>
          <a:ln>
            <a:noFill/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 this contribution, the objective measurements of the proposed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texture-3/4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texture-7/8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texture-15/16 CTDP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methods are comparing to that of the frame compatible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texture-and-depth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include the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texture-3/4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texture-5/6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texture-7/8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texture-11/12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texture-15/16 CTDP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formats and their settings in the AVC and HEVC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standards,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we propose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new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CTDP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SEI message syntax.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proposed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CTDP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format attains better image quality in the receiving side compared to the frame compatible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texture-and-depth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 for both 2D-TV and 3D-TV displays.</a:t>
            </a:r>
            <a:endParaRPr kumimoji="0" lang="en-US" altLang="zh-TW" dirty="0" smtClean="0"/>
          </a:p>
          <a:p>
            <a:pPr marL="0" indent="0">
              <a:buFont typeface="Wingdings 2" pitchFamily="18" charset="2"/>
              <a:buNone/>
            </a:pPr>
            <a:endParaRPr kumimoji="0" lang="en-US" altLang="zh-TW" dirty="0" smtClean="0"/>
          </a:p>
          <a:p>
            <a:endParaRPr kumimoji="0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4088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22118" y="2564904"/>
            <a:ext cx="70997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Thanks </a:t>
            </a:r>
            <a:r>
              <a:rPr lang="en-US" altLang="zh-TW" sz="4400" dirty="0">
                <a:solidFill>
                  <a:schemeClr val="accent1"/>
                </a:solidFill>
                <a:latin typeface="Calibri" panose="020F0502020204030204" pitchFamily="34" charset="0"/>
              </a:rPr>
              <a:t>for your </a:t>
            </a:r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kind attention</a:t>
            </a:r>
          </a:p>
          <a:p>
            <a:pPr algn="ctr"/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Q&amp;A</a:t>
            </a:r>
            <a:endParaRPr lang="zh-TW" altLang="en-US" sz="4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06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9026" y="83671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Outlooks of </a:t>
            </a:r>
            <a:r>
              <a:rPr lang="en-US" altLang="zh-TW" dirty="0" smtClean="0">
                <a:latin typeface="Calibri" panose="020F0502020204030204" pitchFamily="34" charset="0"/>
              </a:rPr>
              <a:t>CTDPs </a:t>
            </a:r>
            <a:r>
              <a:rPr lang="en-US" altLang="zh-TW" sz="1800" dirty="0" smtClean="0">
                <a:latin typeface="Calibri" panose="020F0502020204030204" pitchFamily="34" charset="0"/>
              </a:rPr>
              <a:t>(texure-3/4</a:t>
            </a:r>
            <a:r>
              <a:rPr lang="en-US" altLang="zh-TW" sz="1800" dirty="0" smtClean="0">
                <a:latin typeface="Calibri" panose="020F0502020204030204" pitchFamily="34" charset="0"/>
              </a:rPr>
              <a:t>, 7/8, 15/16)</a:t>
            </a:r>
            <a:endParaRPr lang="zh-TW" altLang="en-US" sz="1800" dirty="0">
              <a:latin typeface="Calibri" panose="020F050202020403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37" y="1968634"/>
            <a:ext cx="2080513" cy="140019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7" y="1968634"/>
            <a:ext cx="2080513" cy="1400195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spect="1"/>
          </p:cNvSpPr>
          <p:nvPr/>
        </p:nvSpPr>
        <p:spPr>
          <a:xfrm>
            <a:off x="55276" y="2389545"/>
            <a:ext cx="692875" cy="638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grpSp>
        <p:nvGrpSpPr>
          <p:cNvPr id="10" name="群組 9"/>
          <p:cNvGrpSpPr/>
          <p:nvPr/>
        </p:nvGrpSpPr>
        <p:grpSpPr>
          <a:xfrm>
            <a:off x="177920" y="4221086"/>
            <a:ext cx="4137930" cy="2016225"/>
            <a:chOff x="147129" y="4221088"/>
            <a:chExt cx="3250698" cy="1389028"/>
          </a:xfrm>
        </p:grpSpPr>
        <p:pic>
          <p:nvPicPr>
            <p:cNvPr id="16" name="Picture 2"/>
            <p:cNvPicPr preferRelativeResize="0"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82386" y="4269172"/>
              <a:ext cx="1872000" cy="10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字方塊 17"/>
            <p:cNvSpPr txBox="1">
              <a:spLocks noChangeAspect="1"/>
            </p:cNvSpPr>
            <p:nvPr/>
          </p:nvSpPr>
          <p:spPr>
            <a:xfrm>
              <a:off x="2524254" y="4653136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3/4H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文字方塊 18"/>
            <p:cNvSpPr txBox="1">
              <a:spLocks noChangeAspect="1"/>
            </p:cNvSpPr>
            <p:nvPr/>
          </p:nvSpPr>
          <p:spPr>
            <a:xfrm>
              <a:off x="2524254" y="5129984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0" name="文字方塊 19"/>
            <p:cNvSpPr txBox="1">
              <a:spLocks noChangeAspect="1"/>
            </p:cNvSpPr>
            <p:nvPr/>
          </p:nvSpPr>
          <p:spPr>
            <a:xfrm>
              <a:off x="2524254" y="4221088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1" name="文字方塊 20"/>
            <p:cNvSpPr txBox="1">
              <a:spLocks noChangeAspect="1"/>
            </p:cNvSpPr>
            <p:nvPr/>
          </p:nvSpPr>
          <p:spPr>
            <a:xfrm>
              <a:off x="147129" y="4683511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2" name="左大括弧 21"/>
            <p:cNvSpPr>
              <a:spLocks noChangeAspect="1"/>
            </p:cNvSpPr>
            <p:nvPr/>
          </p:nvSpPr>
          <p:spPr>
            <a:xfrm>
              <a:off x="513931" y="428332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611560" y="5340000"/>
              <a:ext cx="1934739" cy="254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Texture-3/4 CTDP</a:t>
              </a:r>
              <a:endParaRPr lang="zh-TW" altLang="en-US" dirty="0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4796510" y="4108868"/>
            <a:ext cx="4456013" cy="2107055"/>
            <a:chOff x="5473766" y="4005064"/>
            <a:chExt cx="3545591" cy="1455302"/>
          </a:xfrm>
        </p:grpSpPr>
        <p:sp>
          <p:nvSpPr>
            <p:cNvPr id="43" name="文字方塊 42"/>
            <p:cNvSpPr txBox="1">
              <a:spLocks noChangeAspect="1"/>
            </p:cNvSpPr>
            <p:nvPr/>
          </p:nvSpPr>
          <p:spPr>
            <a:xfrm>
              <a:off x="5473766" y="4547396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44" name="左大括弧 43"/>
            <p:cNvSpPr>
              <a:spLocks noChangeAspect="1"/>
            </p:cNvSpPr>
            <p:nvPr/>
          </p:nvSpPr>
          <p:spPr>
            <a:xfrm>
              <a:off x="5832041" y="4155598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文字方塊 44"/>
            <p:cNvSpPr txBox="1">
              <a:spLocks noChangeAspect="1"/>
            </p:cNvSpPr>
            <p:nvPr/>
          </p:nvSpPr>
          <p:spPr>
            <a:xfrm>
              <a:off x="7812360" y="4571836"/>
              <a:ext cx="1206997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15/16H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文字方塊 45"/>
            <p:cNvSpPr txBox="1">
              <a:spLocks noChangeAspect="1"/>
            </p:cNvSpPr>
            <p:nvPr/>
          </p:nvSpPr>
          <p:spPr>
            <a:xfrm>
              <a:off x="7816142" y="5085184"/>
              <a:ext cx="759213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sp>
          <p:nvSpPr>
            <p:cNvPr id="47" name="文字方塊 46"/>
            <p:cNvSpPr txBox="1">
              <a:spLocks noChangeAspect="1"/>
            </p:cNvSpPr>
            <p:nvPr/>
          </p:nvSpPr>
          <p:spPr>
            <a:xfrm>
              <a:off x="7816142" y="4005064"/>
              <a:ext cx="687550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grpSp>
          <p:nvGrpSpPr>
            <p:cNvPr id="48" name="群組 47"/>
            <p:cNvGrpSpPr>
              <a:grpSpLocks noChangeAspect="1"/>
            </p:cNvGrpSpPr>
            <p:nvPr/>
          </p:nvGrpSpPr>
          <p:grpSpPr>
            <a:xfrm>
              <a:off x="5998361" y="4163763"/>
              <a:ext cx="1874987" cy="1043964"/>
              <a:chOff x="5117746" y="5823103"/>
              <a:chExt cx="1442297" cy="803049"/>
            </a:xfrm>
          </p:grpSpPr>
          <p:pic>
            <p:nvPicPr>
              <p:cNvPr id="49" name="圖片 48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7746" y="5850293"/>
                <a:ext cx="1440000" cy="764090"/>
              </a:xfrm>
              <a:prstGeom prst="rect">
                <a:avLst/>
              </a:prstGeom>
            </p:spPr>
          </p:pic>
          <p:pic>
            <p:nvPicPr>
              <p:cNvPr id="50" name="圖片 49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119044" y="6597352"/>
                <a:ext cx="1440000" cy="28800"/>
              </a:xfrm>
              <a:prstGeom prst="rect">
                <a:avLst/>
              </a:prstGeom>
            </p:spPr>
          </p:pic>
          <p:pic>
            <p:nvPicPr>
              <p:cNvPr id="51" name="圖片 50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120043" y="5823103"/>
                <a:ext cx="1440000" cy="28800"/>
              </a:xfrm>
              <a:prstGeom prst="rect">
                <a:avLst/>
              </a:prstGeom>
            </p:spPr>
          </p:pic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6126073" y="5205276"/>
              <a:ext cx="1646400" cy="255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Texture-15/16 CTDP</a:t>
              </a:r>
              <a:endParaRPr lang="zh-TW" altLang="en-US" dirty="0"/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4912624" y="1844824"/>
            <a:ext cx="3952787" cy="2016224"/>
            <a:chOff x="5343437" y="2204864"/>
            <a:chExt cx="3332787" cy="1433303"/>
          </a:xfrm>
        </p:grpSpPr>
        <p:sp>
          <p:nvSpPr>
            <p:cNvPr id="24" name="文字方塊 23"/>
            <p:cNvSpPr txBox="1">
              <a:spLocks noChangeAspect="1"/>
            </p:cNvSpPr>
            <p:nvPr/>
          </p:nvSpPr>
          <p:spPr>
            <a:xfrm>
              <a:off x="5343437" y="2665569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5" name="左大括弧 24"/>
            <p:cNvSpPr>
              <a:spLocks noChangeAspect="1"/>
            </p:cNvSpPr>
            <p:nvPr/>
          </p:nvSpPr>
          <p:spPr>
            <a:xfrm>
              <a:off x="5725639" y="227687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文字方塊 25"/>
            <p:cNvSpPr txBox="1">
              <a:spLocks noChangeAspect="1"/>
            </p:cNvSpPr>
            <p:nvPr/>
          </p:nvSpPr>
          <p:spPr>
            <a:xfrm>
              <a:off x="7788344" y="270575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7/8H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文字方塊 26"/>
            <p:cNvSpPr txBox="1">
              <a:spLocks noChangeAspect="1"/>
            </p:cNvSpPr>
            <p:nvPr/>
          </p:nvSpPr>
          <p:spPr>
            <a:xfrm>
              <a:off x="7727630" y="3158035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sp>
          <p:nvSpPr>
            <p:cNvPr id="28" name="文字方塊 27"/>
            <p:cNvSpPr txBox="1">
              <a:spLocks noChangeAspect="1"/>
            </p:cNvSpPr>
            <p:nvPr/>
          </p:nvSpPr>
          <p:spPr>
            <a:xfrm>
              <a:off x="7727631" y="2204864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grpSp>
          <p:nvGrpSpPr>
            <p:cNvPr id="29" name="群組 28"/>
            <p:cNvGrpSpPr>
              <a:grpSpLocks noChangeAspect="1"/>
            </p:cNvGrpSpPr>
            <p:nvPr/>
          </p:nvGrpSpPr>
          <p:grpSpPr>
            <a:xfrm>
              <a:off x="5894094" y="2282240"/>
              <a:ext cx="1872208" cy="1036313"/>
              <a:chOff x="5076056" y="5742440"/>
              <a:chExt cx="1440160" cy="797164"/>
            </a:xfrm>
          </p:grpSpPr>
          <p:pic>
            <p:nvPicPr>
              <p:cNvPr id="30" name="圖片 29"/>
              <p:cNvPicPr preferRelativeResize="0">
                <a:picLocks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6056" y="5795444"/>
                <a:ext cx="1440160" cy="709200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076216" y="6485604"/>
                <a:ext cx="1440000" cy="54000"/>
              </a:xfrm>
              <a:prstGeom prst="rect">
                <a:avLst/>
              </a:prstGeom>
            </p:spPr>
          </p:pic>
          <p:pic>
            <p:nvPicPr>
              <p:cNvPr id="32" name="圖片 31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076216" y="5742440"/>
                <a:ext cx="1440000" cy="54000"/>
              </a:xfrm>
              <a:prstGeom prst="rect">
                <a:avLst/>
              </a:prstGeom>
            </p:spPr>
          </p:pic>
        </p:grp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6087437" y="3279841"/>
              <a:ext cx="1547277" cy="262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>
                  <a:latin typeface="Calibri" pitchFamily="34" charset="0"/>
                </a:rPr>
                <a:t>Texture-7/8 CTDP</a:t>
              </a:r>
              <a:endParaRPr lang="zh-TW" altLang="en-US" dirty="0"/>
            </a:p>
          </p:txBody>
        </p:sp>
      </p:grpSp>
      <p:sp>
        <p:nvSpPr>
          <p:cNvPr id="39" name="矩形 38"/>
          <p:cNvSpPr>
            <a:spLocks noChangeAspect="1"/>
          </p:cNvSpPr>
          <p:nvPr/>
        </p:nvSpPr>
        <p:spPr>
          <a:xfrm>
            <a:off x="725462" y="3356992"/>
            <a:ext cx="1647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</a:t>
            </a:r>
            <a:r>
              <a:rPr lang="en-US" altLang="zh-TW" dirty="0" smtClean="0">
                <a:latin typeface="Calibri" pitchFamily="34" charset="0"/>
              </a:rPr>
              <a:t>texture</a:t>
            </a:r>
            <a:endParaRPr lang="zh-TW" altLang="en-US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2880188" y="3341510"/>
            <a:ext cx="1547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Depth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8685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 </a:t>
            </a:r>
            <a:r>
              <a:rPr lang="en-US" altLang="zh-TW" sz="3200" dirty="0" smtClean="0">
                <a:latin typeface="Calibri" panose="020F0502020204030204" pitchFamily="34" charset="0"/>
              </a:rPr>
              <a:t>SEI Syntax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027965"/>
              </p:ext>
            </p:extLst>
          </p:nvPr>
        </p:nvGraphicFramePr>
        <p:xfrm>
          <a:off x="611560" y="1484784"/>
          <a:ext cx="8064896" cy="4360655"/>
        </p:xfrm>
        <a:graphic>
          <a:graphicData uri="http://schemas.openxmlformats.org/drawingml/2006/table">
            <a:tbl>
              <a:tblPr/>
              <a:tblGrid>
                <a:gridCol w="6696744"/>
                <a:gridCol w="1368152"/>
              </a:tblGrid>
              <a:tr h="40290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_id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cancel_flag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746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!</a:t>
                      </a:r>
                      <a:r>
                        <a:rPr lang="en-GB" altLang="zh-TW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altLang="zh-TW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centralized_texture-depth_packing_cancel_flag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u(7)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content_interpretation_type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u(6)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depth_spatial_flipping_flag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depth_subpixel_arrangement_type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u(4)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texture_samping_type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lang="ko-KR" altLang="zh-TW" sz="16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_samping_type</a:t>
                      </a: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altLang="zh-TW" sz="18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reserved_byte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persistence_flag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43">
                <a:tc>
                  <a:txBody>
                    <a:bodyPr/>
                    <a:lstStyle/>
                    <a:p>
                      <a:pPr algn="l" hangingPunct="0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9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centralized_texture-depth_packing_id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b="1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centralized_texture-depth_packing_id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contains an identifying number that may be used to identify the usage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texture-depth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SEI message. The value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centralized_texture-depth_packing_id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shall be in the range of 0 to 2</a:t>
            </a:r>
            <a:r>
              <a:rPr lang="en-US" altLang="zh-TW" sz="1600" baseline="300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32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 − 2,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inclusive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2828836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/>
              <a:t>Values of </a:t>
            </a:r>
            <a:r>
              <a:rPr lang="en-US" altLang="zh-TW" sz="1600" dirty="0" err="1" smtClean="0"/>
              <a:t>centralized_texture-depth_packing_id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from 0 to 255 and from 512 to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 − 1 may be used as determined by the application. Values of </a:t>
            </a:r>
            <a:r>
              <a:rPr lang="en-US" altLang="zh-TW" sz="1600" dirty="0" err="1" smtClean="0"/>
              <a:t>centralized_texture-depth_packing_id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from 256 to 511 and from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 to 2</a:t>
            </a:r>
            <a:r>
              <a:rPr lang="en-US" altLang="zh-TW" sz="1600" baseline="30000" dirty="0"/>
              <a:t>32</a:t>
            </a:r>
            <a:r>
              <a:rPr lang="en-US" altLang="zh-TW" sz="1600" dirty="0"/>
              <a:t> − 2 are reserved for future use by ITU-T | ISO/IEC. Decoders shall ignore all centralized </a:t>
            </a:r>
            <a:r>
              <a:rPr lang="en-US" altLang="zh-TW" sz="1600" dirty="0" smtClean="0"/>
              <a:t>texture-depth </a:t>
            </a:r>
            <a:r>
              <a:rPr lang="en-US" altLang="zh-TW" sz="1600" dirty="0"/>
              <a:t>packing arrangement SEI messages containing a value of </a:t>
            </a:r>
            <a:r>
              <a:rPr lang="en-US" altLang="zh-TW" sz="1600" dirty="0" err="1" smtClean="0"/>
              <a:t>centralized_texture-depth_packing_id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in the range of 256 to 511, inclusive, or in the range of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 to 2</a:t>
            </a:r>
            <a:r>
              <a:rPr lang="en-US" altLang="zh-TW" sz="1600" baseline="30000" dirty="0"/>
              <a:t>32</a:t>
            </a:r>
            <a:r>
              <a:rPr lang="en-US" altLang="zh-TW" sz="1600" dirty="0"/>
              <a:t> − 2, inclusive, and </a:t>
            </a:r>
            <a:r>
              <a:rPr lang="en-US" altLang="zh-TW" sz="1600" dirty="0" err="1"/>
              <a:t>bitstreams</a:t>
            </a:r>
            <a:r>
              <a:rPr lang="en-US" altLang="zh-TW" sz="1600" dirty="0"/>
              <a:t> shall not contain such </a:t>
            </a:r>
            <a:r>
              <a:rPr lang="en-US" altLang="zh-TW" sz="1600" dirty="0" smtClean="0"/>
              <a:t>values.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763471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CA" altLang="zh-TW" sz="3200" dirty="0" err="1" smtClean="0">
                <a:latin typeface="Calibri" panose="020F0502020204030204" pitchFamily="34" charset="0"/>
              </a:rPr>
              <a:t>centralized_texture-depth_packing_cancel_flag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39816"/>
          </a:xfrm>
        </p:spPr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centralized_texture-depth_packing_cancel_flag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indicates that the centralized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texture-depth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arrangement SEI message cancels the persistence of any previous the centralized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texture-depth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 output order.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centralized_texture-depth_packing_cancel_flag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0 indicates that indicates that centralized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texture-depth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follows.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06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926976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885913"/>
              </p:ext>
            </p:extLst>
          </p:nvPr>
        </p:nvGraphicFramePr>
        <p:xfrm>
          <a:off x="503548" y="1899895"/>
          <a:ext cx="8136904" cy="318528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8728"/>
                <a:gridCol w="7468176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4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texture-3/4 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x1.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texture-5/6 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x2.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8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texture-7/8 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x3.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12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texture-11/12 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x4.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texture-15/16</a:t>
                      </a:r>
                      <a:r>
                        <a:rPr kumimoji="0"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CTDP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texture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x5.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38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centralized_texture-depth_packing_content_interpretation_type</a:t>
            </a:r>
            <a:endParaRPr lang="en-US" altLang="zh-TW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208750"/>
              </p:ext>
            </p:extLst>
          </p:nvPr>
        </p:nvGraphicFramePr>
        <p:xfrm>
          <a:off x="323528" y="1779659"/>
          <a:ext cx="8352929" cy="229741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07729"/>
                <a:gridCol w="7545200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0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Unspecified relationship between the 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centralized 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texture-depth 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packed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constituent frames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5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1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resized_texture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and reduced_depth_2 from top to bottom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2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resized_texture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and reduced_depth_2 from left to right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534440" y="6063679"/>
            <a:ext cx="8142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5963" indent="-715963"/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NOTE 1: When value is 1 or 2 in </a:t>
            </a:r>
            <a:r>
              <a:rPr lang="en-US" altLang="zh-TW" sz="12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and   </a:t>
            </a:r>
          </a:p>
          <a:p>
            <a:pPr marL="715963" indent="-715963"/>
            <a:r>
              <a:rPr lang="en-US" altLang="zh-TW" sz="1200" dirty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2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              </a:t>
            </a:r>
            <a:r>
              <a:rPr lang="en-US" altLang="zh-TW" sz="1200" dirty="0" err="1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centralized_texture_depth_packing_type</a:t>
            </a:r>
            <a:r>
              <a:rPr lang="en-US" altLang="zh-TW" sz="1200" b="1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2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should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be 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equal to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4, 6, 8, 12, 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or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16.</a:t>
            </a:r>
          </a:p>
        </p:txBody>
      </p:sp>
      <p:pic>
        <p:nvPicPr>
          <p:cNvPr id="5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03856" y="4437112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755784" y="4752540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1235401" y="4475304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圖片 13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5580115" y="4438114"/>
            <a:ext cx="234000" cy="1053000"/>
          </a:xfrm>
          <a:prstGeom prst="rect">
            <a:avLst/>
          </a:prstGeom>
        </p:spPr>
      </p:pic>
      <p:pic>
        <p:nvPicPr>
          <p:cNvPr id="15" name="圖片 14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115" y="4438114"/>
            <a:ext cx="1404000" cy="1053000"/>
          </a:xfrm>
          <a:prstGeom prst="rect">
            <a:avLst/>
          </a:prstGeom>
        </p:spPr>
      </p:pic>
      <p:pic>
        <p:nvPicPr>
          <p:cNvPr id="16" name="圖片 15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flipH="1">
            <a:off x="7218115" y="4438114"/>
            <a:ext cx="234000" cy="1053000"/>
          </a:xfrm>
          <a:prstGeom prst="rect">
            <a:avLst/>
          </a:prstGeom>
        </p:spPr>
      </p:pic>
      <p:sp>
        <p:nvSpPr>
          <p:cNvPr id="18" name="文字方塊 17"/>
          <p:cNvSpPr txBox="1">
            <a:spLocks noChangeAspect="1"/>
          </p:cNvSpPr>
          <p:nvPr/>
        </p:nvSpPr>
        <p:spPr>
          <a:xfrm>
            <a:off x="6250758" y="4026664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1W</a:t>
            </a:r>
            <a:endParaRPr lang="zh-TW" altLang="en-US" dirty="0"/>
          </a:p>
        </p:txBody>
      </p:sp>
      <p:sp>
        <p:nvSpPr>
          <p:cNvPr id="19" name="左大括弧 18"/>
          <p:cNvSpPr>
            <a:spLocks/>
          </p:cNvSpPr>
          <p:nvPr/>
        </p:nvSpPr>
        <p:spPr>
          <a:xfrm rot="5400000">
            <a:off x="6402990" y="3459996"/>
            <a:ext cx="226246" cy="1872001"/>
          </a:xfrm>
          <a:prstGeom prst="leftBrace">
            <a:avLst>
              <a:gd name="adj1" fmla="val 8333"/>
              <a:gd name="adj2" fmla="val 486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35496" y="5445224"/>
            <a:ext cx="4713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4644008" y="5445224"/>
            <a:ext cx="37444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err="1" smtClean="0"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=2</a:t>
            </a:r>
            <a:endParaRPr lang="zh-TW" altLang="en-US" sz="1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63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depth_spatial_flipping_flag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908720"/>
            <a:ext cx="8496944" cy="4839816"/>
          </a:xfrm>
        </p:spPr>
        <p:txBody>
          <a:bodyPr/>
          <a:lstStyle/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1, when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centralized_texture-depth_packing_arrangement_type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 or 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depth frame is spatially flipped relative to its intended orientation for display or other such purposes.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When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16,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1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1, the type of spatial flipping that is indicated is as follows: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spatial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 is vertical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flipping.</a:t>
            </a:r>
          </a:p>
          <a:p>
            <a:pPr lvl="1"/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centralized_texture-depth_packing_content_interpretation_type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depth spatial flipping is horizontal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Otherwise (</a:t>
            </a:r>
            <a:r>
              <a:rPr lang="en-US" altLang="zh-TW" sz="1400" dirty="0" err="1">
                <a:latin typeface="Arial" panose="020B0604020202020204" pitchFamily="34" charset="0"/>
                <a:cs typeface="Arial" panose="020B0604020202020204" pitchFamily="34" charset="0"/>
              </a:rPr>
              <a:t>depth_</a:t>
            </a:r>
            <a:r>
              <a:rPr lang="en-US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0), the indicated spatial flipping is not necessary.</a:t>
            </a:r>
            <a:endParaRPr lang="zh-TW" altLang="zh-TW" sz="1400" dirty="0" smtClean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26563" y="4661218"/>
            <a:ext cx="2608481" cy="191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>
            <a:spLocks noChangeAspect="1"/>
          </p:cNvSpPr>
          <p:nvPr/>
        </p:nvSpPr>
        <p:spPr>
          <a:xfrm>
            <a:off x="467543" y="5433574"/>
            <a:ext cx="868801" cy="8727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6" name="左大括弧 5"/>
          <p:cNvSpPr>
            <a:spLocks noChangeAspect="1"/>
          </p:cNvSpPr>
          <p:nvPr/>
        </p:nvSpPr>
        <p:spPr>
          <a:xfrm>
            <a:off x="983795" y="4661220"/>
            <a:ext cx="225831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805" y="4931425"/>
            <a:ext cx="2651591" cy="142764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8805" y="6336470"/>
            <a:ext cx="2651591" cy="25935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5448802" y="4658839"/>
            <a:ext cx="2651591" cy="259358"/>
          </a:xfrm>
          <a:prstGeom prst="rect">
            <a:avLst/>
          </a:prstGeom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4731383" y="5433574"/>
            <a:ext cx="595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5214519" y="4661217"/>
            <a:ext cx="225478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115616" y="6577606"/>
            <a:ext cx="25074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</a:p>
        </p:txBody>
      </p:sp>
      <p:sp>
        <p:nvSpPr>
          <p:cNvPr id="14" name="矩形 13"/>
          <p:cNvSpPr/>
          <p:nvPr/>
        </p:nvSpPr>
        <p:spPr>
          <a:xfrm>
            <a:off x="5779559" y="6577607"/>
            <a:ext cx="25378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1226563" y="4681809"/>
            <a:ext cx="2612653" cy="259358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209626" y="6265986"/>
            <a:ext cx="2629589" cy="30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depth_subpixel_rotation_flag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into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R, 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to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colored-depth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 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rotation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method.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depth_subpixel_arrangement_flag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into R, G, and 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in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colored-depth frame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sequence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order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533834" y="5076562"/>
            <a:ext cx="3960440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11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21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31</a:t>
            </a:r>
            <a:r>
              <a:rPr lang="en-US" altLang="zh-TW" sz="1400" dirty="0"/>
              <a:t>) </a:t>
            </a:r>
            <a:r>
              <a:rPr lang="en-US" altLang="zh-TW" sz="1400" dirty="0" smtClean="0"/>
              <a:t> (Y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)  (Y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),  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….</a:t>
            </a:r>
            <a:endParaRPr lang="en-US" altLang="zh-TW" sz="1400" dirty="0"/>
          </a:p>
          <a:p>
            <a:r>
              <a:rPr lang="en-US" altLang="zh-TW" sz="1400" dirty="0" smtClean="0"/>
              <a:t>  </a:t>
            </a:r>
          </a:p>
        </p:txBody>
      </p:sp>
      <p:sp>
        <p:nvSpPr>
          <p:cNvPr id="5" name="矩形 4"/>
          <p:cNvSpPr/>
          <p:nvPr/>
        </p:nvSpPr>
        <p:spPr>
          <a:xfrm>
            <a:off x="288754" y="4591000"/>
            <a:ext cx="3038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6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4857908" y="5086431"/>
            <a:ext cx="4178587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(Y</a:t>
            </a:r>
            <a:r>
              <a:rPr lang="en-US" altLang="zh-TW" sz="1400" baseline="-25000" dirty="0"/>
              <a:t>11</a:t>
            </a:r>
            <a:r>
              <a:rPr lang="en-US" altLang="zh-TW" sz="1400" dirty="0"/>
              <a:t>, Y</a:t>
            </a:r>
            <a:r>
              <a:rPr lang="en-US" altLang="zh-TW" sz="1400" baseline="-25000" dirty="0"/>
              <a:t>21</a:t>
            </a:r>
            <a:r>
              <a:rPr lang="en-US" altLang="zh-TW" sz="1400" dirty="0"/>
              <a:t>, Y</a:t>
            </a:r>
            <a:r>
              <a:rPr lang="en-US" altLang="zh-TW" sz="1400" baseline="-25000" dirty="0"/>
              <a:t>31</a:t>
            </a:r>
            <a:r>
              <a:rPr lang="en-US" altLang="zh-TW" sz="1400" dirty="0" smtClean="0"/>
              <a:t>)  </a:t>
            </a:r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 smtClean="0"/>
              <a:t>)  </a:t>
            </a:r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), 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….</a:t>
            </a:r>
            <a:endParaRPr lang="en-US" altLang="zh-TW" sz="1400" dirty="0"/>
          </a:p>
          <a:p>
            <a:endParaRPr lang="en-US" altLang="zh-TW" sz="1400" dirty="0"/>
          </a:p>
        </p:txBody>
      </p:sp>
      <p:sp>
        <p:nvSpPr>
          <p:cNvPr id="8" name="矩形 7"/>
          <p:cNvSpPr/>
          <p:nvPr/>
        </p:nvSpPr>
        <p:spPr>
          <a:xfrm>
            <a:off x="4716016" y="4600926"/>
            <a:ext cx="3038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  <a:endParaRPr lang="zh-TW" altLang="en-US" sz="1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533833" y="2907604"/>
            <a:ext cx="396044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       Y</a:t>
            </a:r>
            <a:r>
              <a:rPr lang="en-US" altLang="zh-TW" sz="1400" baseline="-25000" dirty="0" smtClean="0"/>
              <a:t>11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 Y</a:t>
            </a:r>
            <a:r>
              <a:rPr lang="en-US" altLang="zh-TW" sz="1400" baseline="-25000" dirty="0" smtClean="0"/>
              <a:t>21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 smtClean="0"/>
              <a:t>       Y</a:t>
            </a:r>
            <a:r>
              <a:rPr lang="en-US" altLang="zh-TW" sz="1400" baseline="-25000" dirty="0" smtClean="0"/>
              <a:t>31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  …</a:t>
            </a:r>
          </a:p>
          <a:p>
            <a:endParaRPr lang="en-US" altLang="zh-TW" sz="1400" dirty="0"/>
          </a:p>
          <a:p>
            <a:endParaRPr lang="en-US" altLang="zh-TW" sz="1400" dirty="0" smtClean="0"/>
          </a:p>
        </p:txBody>
      </p:sp>
      <p:sp>
        <p:nvSpPr>
          <p:cNvPr id="6" name="文字方塊 5"/>
          <p:cNvSpPr txBox="1"/>
          <p:nvPr/>
        </p:nvSpPr>
        <p:spPr>
          <a:xfrm>
            <a:off x="988636" y="5815226"/>
            <a:ext cx="305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Colored depth in </a:t>
            </a:r>
            <a:r>
              <a:rPr lang="en-US" altLang="zh-TW" sz="1400" dirty="0" err="1" smtClean="0"/>
              <a:t>subpixels</a:t>
            </a:r>
            <a:r>
              <a:rPr lang="en-US" altLang="zh-TW" sz="1400" dirty="0" smtClean="0"/>
              <a:t> (R, G, B)</a:t>
            </a:r>
            <a:endParaRPr lang="zh-TW" altLang="en-US" sz="14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4494274" y="3378478"/>
            <a:ext cx="1109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 Depth map</a:t>
            </a:r>
            <a:endParaRPr lang="zh-TW" altLang="en-US" sz="14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409597" y="5826750"/>
            <a:ext cx="305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Colored depth in </a:t>
            </a:r>
            <a:r>
              <a:rPr lang="en-US" altLang="zh-TW" sz="1400" dirty="0" err="1" smtClean="0"/>
              <a:t>subpixels</a:t>
            </a:r>
            <a:r>
              <a:rPr lang="en-US" altLang="zh-TW" sz="1400" dirty="0" smtClean="0"/>
              <a:t> (R, G, B)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824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62080</TotalTime>
  <Words>1233</Words>
  <Application>Microsoft Office PowerPoint</Application>
  <PresentationFormat>如螢幕大小 (4:3)</PresentationFormat>
  <Paragraphs>148</Paragraphs>
  <Slides>15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流線</vt:lpstr>
      <vt:lpstr> Centralized Texture-Depth Packing (CTDP) SEI Message Syntax (A Revision of JCT-S0031)</vt:lpstr>
      <vt:lpstr>Outlooks of CTDPs (texure-3/4, 7/8, 15/16)</vt:lpstr>
      <vt:lpstr>CTDP SEI Syntax</vt:lpstr>
      <vt:lpstr>centralized_texture-depth_packing_id</vt:lpstr>
      <vt:lpstr>centralized_texture-depth_packing_cancel_flag</vt:lpstr>
      <vt:lpstr>centralized_texture-depth_packing_type</vt:lpstr>
      <vt:lpstr>centralized_texture-depth_packing_content_interpretation_type</vt:lpstr>
      <vt:lpstr>depth_spatial_flipping_flag</vt:lpstr>
      <vt:lpstr>depth_subpixel_rotation_flag</vt:lpstr>
      <vt:lpstr> texture_samping_type</vt:lpstr>
      <vt:lpstr> depth_samping_type</vt:lpstr>
      <vt:lpstr>centralized_texture-depth_packing_reserved_byte</vt:lpstr>
      <vt:lpstr>centralized_texture-depth_packing_persistence_flag</vt:lpstr>
      <vt:lpstr>Conclusions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Kevin J. F. Yang</cp:lastModifiedBy>
  <cp:revision>2562</cp:revision>
  <cp:lastPrinted>2013-01-07T09:47:44Z</cp:lastPrinted>
  <dcterms:created xsi:type="dcterms:W3CDTF">2010-07-18T05:58:14Z</dcterms:created>
  <dcterms:modified xsi:type="dcterms:W3CDTF">2014-10-21T01:14:42Z</dcterms:modified>
</cp:coreProperties>
</file>